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92" r:id="rId5"/>
    <p:sldId id="260" r:id="rId6"/>
    <p:sldId id="261" r:id="rId7"/>
    <p:sldId id="282" r:id="rId8"/>
    <p:sldId id="283" r:id="rId9"/>
    <p:sldId id="267" r:id="rId10"/>
    <p:sldId id="268" r:id="rId11"/>
    <p:sldId id="269" r:id="rId12"/>
    <p:sldId id="270" r:id="rId13"/>
    <p:sldId id="274" r:id="rId14"/>
    <p:sldId id="275" r:id="rId15"/>
    <p:sldId id="271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3.png"/><Relationship Id="rId7" Type="http://schemas.openxmlformats.org/officeDocument/2006/relationships/tags" Target="../tags/tag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4.jpeg"/><Relationship Id="rId7" Type="http://schemas.openxmlformats.org/officeDocument/2006/relationships/tags" Target="../tags/tag1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5.png"/><Relationship Id="rId7" Type="http://schemas.openxmlformats.org/officeDocument/2006/relationships/tags" Target="../tags/tag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6.png"/><Relationship Id="rId7" Type="http://schemas.openxmlformats.org/officeDocument/2006/relationships/tags" Target="../tags/tag2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22.png"/><Relationship Id="rId7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3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30.png"/><Relationship Id="rId16" Type="http://schemas.openxmlformats.org/officeDocument/2006/relationships/tags" Target="../tags/tag7.xml"/><Relationship Id="rId15" Type="http://schemas.openxmlformats.org/officeDocument/2006/relationships/image" Target="../media/image29.png"/><Relationship Id="rId14" Type="http://schemas.openxmlformats.org/officeDocument/2006/relationships/tags" Target="../tags/tag6.xml"/><Relationship Id="rId13" Type="http://schemas.openxmlformats.org/officeDocument/2006/relationships/image" Target="../media/image28.png"/><Relationship Id="rId12" Type="http://schemas.openxmlformats.org/officeDocument/2006/relationships/tags" Target="../tags/tag5.xml"/><Relationship Id="rId11" Type="http://schemas.openxmlformats.org/officeDocument/2006/relationships/image" Target="../media/image27.png"/><Relationship Id="rId10" Type="http://schemas.openxmlformats.org/officeDocument/2006/relationships/tags" Target="../tags/tag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8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9" Type="http://schemas.openxmlformats.org/officeDocument/2006/relationships/image" Target="../media/image36.png"/><Relationship Id="rId18" Type="http://schemas.openxmlformats.org/officeDocument/2006/relationships/tags" Target="../tags/tag13.xml"/><Relationship Id="rId17" Type="http://schemas.openxmlformats.org/officeDocument/2006/relationships/image" Target="../media/image35.png"/><Relationship Id="rId16" Type="http://schemas.openxmlformats.org/officeDocument/2006/relationships/tags" Target="../tags/tag12.xml"/><Relationship Id="rId15" Type="http://schemas.openxmlformats.org/officeDocument/2006/relationships/image" Target="../media/image34.png"/><Relationship Id="rId14" Type="http://schemas.openxmlformats.org/officeDocument/2006/relationships/tags" Target="../tags/tag11.xml"/><Relationship Id="rId13" Type="http://schemas.openxmlformats.org/officeDocument/2006/relationships/image" Target="../media/image33.png"/><Relationship Id="rId12" Type="http://schemas.openxmlformats.org/officeDocument/2006/relationships/tags" Target="../tags/tag10.xml"/><Relationship Id="rId11" Type="http://schemas.openxmlformats.org/officeDocument/2006/relationships/image" Target="../media/image32.png"/><Relationship Id="rId10" Type="http://schemas.openxmlformats.org/officeDocument/2006/relationships/tags" Target="../tags/tag9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tags" Target="../tags/tag14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8.png"/><Relationship Id="rId10" Type="http://schemas.openxmlformats.org/officeDocument/2006/relationships/tags" Target="../tags/tag1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1.png"/><Relationship Id="rId7" Type="http://schemas.openxmlformats.org/officeDocument/2006/relationships/tags" Target="../tags/tag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2.png"/><Relationship Id="rId7" Type="http://schemas.openxmlformats.org/officeDocument/2006/relationships/tags" Target="../tags/tag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Huanzg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980" y="1295400"/>
            <a:ext cx="1178306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Collaboration and Transition: Distilling Item Transitions into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Multi-Query Self-Attention for Sequential Recommendation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145648" y="5270372"/>
            <a:ext cx="1361440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WSDM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pic>
        <p:nvPicPr>
          <p:cNvPr id="26" name="图片 25" descr="280Y6R630(P}W{~{2X(@FTD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57225" y="2272030"/>
            <a:ext cx="11008360" cy="276098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384675" y="5145405"/>
            <a:ext cx="44665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t>https://github.com/zhuty16/MQSA-TED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 descr="Y5P)~P~EWJ0GJS_(HD2B}ZV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71800" y="1524000"/>
            <a:ext cx="6530340" cy="5073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3B]AMKA(_5L6ID7@VJ}R[_A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19400" y="1524000"/>
            <a:ext cx="661035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G1]W{)]8LUF[Y6Z`[SQ0F_Q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71800" y="1752600"/>
            <a:ext cx="6457950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 descr="Q@6BJO3QLP}_F4@IFPD]MK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53640" y="1217930"/>
            <a:ext cx="7333615" cy="56400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48130" y="1973580"/>
            <a:ext cx="9202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Definition 1.1 (Collaborative Signals). In the context of sequential recommendation, collaborative signals refer to the similarities</a:t>
            </a:r>
            <a:r>
              <a:rPr lang="en-US" altLang="zh-CN"/>
              <a:t> </a:t>
            </a:r>
            <a:r>
              <a:rPr lang="zh-CN" altLang="en-US"/>
              <a:t>between sequences of users’ interacted items.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548130" y="2895600"/>
            <a:ext cx="908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Definition 1.2 (Transitional Signals). In the context of sequential recommendation, transitional signals refer to the transition</a:t>
            </a:r>
            <a:r>
              <a:rPr lang="en-US" altLang="zh-CN"/>
              <a:t> </a:t>
            </a:r>
            <a:r>
              <a:rPr lang="zh-CN" altLang="en-US"/>
              <a:t>frequency between pairs of users’ interacted items.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600200" y="3954145"/>
            <a:ext cx="9721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Although recent sequential recommendation methods such asSASRec  have demonstrated remarkable performance, they stillencounter inherent limitations in effectively capturing both signals</a:t>
            </a:r>
            <a:r>
              <a:rPr lang="en-US" altLang="zh-CN"/>
              <a:t> </a:t>
            </a:r>
            <a:r>
              <a:rPr lang="zh-CN" altLang="en-US"/>
              <a:t>within user interaction sequences.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3005" y="1371600"/>
            <a:ext cx="7764145" cy="5277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 descr="TU_LNIO)GQ4UAV{MC(R}ASC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587625" y="1066800"/>
            <a:ext cx="7016750" cy="58026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524000"/>
            <a:ext cx="6247765" cy="4747895"/>
          </a:xfrm>
          <a:prstGeom prst="rect">
            <a:avLst/>
          </a:prstGeom>
        </p:spPr>
      </p:pic>
      <p:pic>
        <p:nvPicPr>
          <p:cNvPr id="24" name="图片 23" descr="O7~FKA69P$E}XYI[2B4H~CV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23965" y="1676400"/>
            <a:ext cx="5791200" cy="685800"/>
          </a:xfrm>
          <a:prstGeom prst="rect">
            <a:avLst/>
          </a:prstGeom>
        </p:spPr>
      </p:pic>
      <p:pic>
        <p:nvPicPr>
          <p:cNvPr id="25" name="图片 24" descr="6}JFG6O4}2LKSPXK_)TDC@S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587490" y="2438400"/>
            <a:ext cx="5543550" cy="552450"/>
          </a:xfrm>
          <a:prstGeom prst="rect">
            <a:avLst/>
          </a:prstGeom>
        </p:spPr>
      </p:pic>
      <p:pic>
        <p:nvPicPr>
          <p:cNvPr id="26" name="图片 25" descr="091WS$12V_~ZQ_JD@~I~Z{W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858000" y="3067050"/>
            <a:ext cx="5219700" cy="1171575"/>
          </a:xfrm>
          <a:prstGeom prst="rect">
            <a:avLst/>
          </a:prstGeom>
        </p:spPr>
      </p:pic>
      <p:pic>
        <p:nvPicPr>
          <p:cNvPr id="27" name="图片 26" descr="XM]~JJU}FIMD@HUZYZVEB~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292340" y="4419600"/>
            <a:ext cx="4714875" cy="771525"/>
          </a:xfrm>
          <a:prstGeom prst="rect">
            <a:avLst/>
          </a:prstGeom>
        </p:spPr>
      </p:pic>
      <p:pic>
        <p:nvPicPr>
          <p:cNvPr id="28" name="图片 27" descr="QX2ZSNX7U_JV@W1DFKLSWMD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772400" y="5372100"/>
            <a:ext cx="41338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524000"/>
            <a:ext cx="6247765" cy="4747895"/>
          </a:xfrm>
          <a:prstGeom prst="rect">
            <a:avLst/>
          </a:prstGeom>
        </p:spPr>
      </p:pic>
      <p:pic>
        <p:nvPicPr>
          <p:cNvPr id="17" name="图片 16" descr="U[D2OSV[IE@{P@PN@T2YC4O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23965" y="1572260"/>
            <a:ext cx="5572125" cy="590550"/>
          </a:xfrm>
          <a:prstGeom prst="rect">
            <a:avLst/>
          </a:prstGeom>
        </p:spPr>
      </p:pic>
      <p:pic>
        <p:nvPicPr>
          <p:cNvPr id="18" name="图片 17" descr="[6(F0LR5U8MA@OS6U[PI~GL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33590" y="2162810"/>
            <a:ext cx="4762500" cy="600075"/>
          </a:xfrm>
          <a:prstGeom prst="rect">
            <a:avLst/>
          </a:prstGeom>
        </p:spPr>
      </p:pic>
      <p:pic>
        <p:nvPicPr>
          <p:cNvPr id="19" name="图片 18" descr="ECHU$53_1KF[EO[ZY1J62}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467600" y="2795270"/>
            <a:ext cx="4371975" cy="685800"/>
          </a:xfrm>
          <a:prstGeom prst="rect">
            <a:avLst/>
          </a:prstGeom>
        </p:spPr>
      </p:pic>
      <p:pic>
        <p:nvPicPr>
          <p:cNvPr id="20" name="图片 19" descr="W81(]B%85(5K%NWV}6QRRH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91400" y="3429000"/>
            <a:ext cx="4505325" cy="714375"/>
          </a:xfrm>
          <a:prstGeom prst="rect">
            <a:avLst/>
          </a:prstGeom>
        </p:spPr>
      </p:pic>
      <p:pic>
        <p:nvPicPr>
          <p:cNvPr id="22" name="图片 21" descr="I9TZ%P1R2_5V_D4%6TL7PF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467600" y="4191000"/>
            <a:ext cx="4391025" cy="800100"/>
          </a:xfrm>
          <a:prstGeom prst="rect">
            <a:avLst/>
          </a:prstGeom>
        </p:spPr>
      </p:pic>
      <p:pic>
        <p:nvPicPr>
          <p:cNvPr id="23" name="图片 22" descr="]_T}R7E`](TM1QLC`D}H~QV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981825" y="5105400"/>
            <a:ext cx="485775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1524000"/>
            <a:ext cx="6247765" cy="4747895"/>
          </a:xfrm>
          <a:prstGeom prst="rect">
            <a:avLst/>
          </a:prstGeom>
        </p:spPr>
      </p:pic>
      <p:pic>
        <p:nvPicPr>
          <p:cNvPr id="17" name="图片 16" descr="CO2HNS_O]W5HWGO5L$_UYBD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19265" y="1600200"/>
            <a:ext cx="4962525" cy="866775"/>
          </a:xfrm>
          <a:prstGeom prst="rect">
            <a:avLst/>
          </a:prstGeom>
        </p:spPr>
      </p:pic>
      <p:pic>
        <p:nvPicPr>
          <p:cNvPr id="18" name="图片 17" descr="SE[_U}Q47Q5SHFCI2URVB@K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46290" y="2590800"/>
            <a:ext cx="46101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`Q[C6LR0Y{MMA8IQ_A9PDNO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4525" y="1524000"/>
            <a:ext cx="10803255" cy="5215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 descr="ZJ@H5IKG)M1)7)]9[R]W%@B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95600" y="1447800"/>
            <a:ext cx="6677025" cy="53378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OGYwNjYwYTljYzFiN2JhNTk4MTBhZjhiYzI1NGM5YjA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3282</Words>
  <Application>WPS 演示</Application>
  <PresentationFormat>On-screen Show (4:3)</PresentationFormat>
  <Paragraphs>191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12</cp:revision>
  <dcterms:created xsi:type="dcterms:W3CDTF">2023-09-17T03:47:00Z</dcterms:created>
  <dcterms:modified xsi:type="dcterms:W3CDTF">2023-12-28T05:25:41Z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2023-08-29T16:00:00Z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2023-09-19T16:00:00Z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2052-12.1.0.16120</vt:lpwstr>
  </property>
</Properties>
</file>